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60" r:id="rId7"/>
    <p:sldId id="257" r:id="rId8"/>
    <p:sldId id="258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4C55"/>
    <a:srgbClr val="80C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4" autoAdjust="0"/>
  </p:normalViewPr>
  <p:slideViewPr>
    <p:cSldViewPr snapToGrid="0">
      <p:cViewPr varScale="1">
        <p:scale>
          <a:sx n="63" d="100"/>
          <a:sy n="63" d="100"/>
        </p:scale>
        <p:origin x="7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0"/>
            <a:ext cx="121912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94021"/>
            <a:ext cx="9144000" cy="2269958"/>
          </a:xfrm>
        </p:spPr>
        <p:txBody>
          <a:bodyPr anchor="ctr" anchorCtr="0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9421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0"/>
            <a:ext cx="121912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80CFCD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825"/>
            <a:ext cx="10515600" cy="4783138"/>
          </a:xfrm>
        </p:spPr>
        <p:txBody>
          <a:bodyPr/>
          <a:lstStyle>
            <a:lvl1pPr>
              <a:defRPr>
                <a:solidFill>
                  <a:srgbClr val="474C55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474C55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474C55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474C55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474C55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446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0"/>
            <a:ext cx="121912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4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80CFCD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92650"/>
            <a:ext cx="5181600" cy="4784313"/>
          </a:xfrm>
        </p:spPr>
        <p:txBody>
          <a:bodyPr/>
          <a:lstStyle>
            <a:lvl1pPr>
              <a:defRPr>
                <a:solidFill>
                  <a:srgbClr val="474C55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474C55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474C55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474C55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474C55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92650"/>
            <a:ext cx="5181600" cy="4784313"/>
          </a:xfrm>
        </p:spPr>
        <p:txBody>
          <a:bodyPr/>
          <a:lstStyle>
            <a:lvl1pPr>
              <a:defRPr>
                <a:solidFill>
                  <a:srgbClr val="474C55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474C55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474C55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474C55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474C55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423B-1E02-443D-B16D-8F0C46A8B77A}" type="datetimeFigureOut">
              <a:rPr lang="en-AU" smtClean="0"/>
              <a:t>24/11/2017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AF0C-22F7-4D32-AB78-97EF06CAAA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473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1423B-1E02-443D-B16D-8F0C46A8B77A}" type="datetimeFigureOut">
              <a:rPr lang="en-AU" smtClean="0"/>
              <a:t>24/11/2017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8AF0C-22F7-4D32-AB78-97EF06CAAA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571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2294021"/>
            <a:ext cx="9855200" cy="2269958"/>
          </a:xfrm>
        </p:spPr>
        <p:txBody>
          <a:bodyPr/>
          <a:lstStyle/>
          <a:p>
            <a:r>
              <a:rPr lang="en-AU" dirty="0"/>
              <a:t>Manager Workplace Health and Safety</a:t>
            </a:r>
            <a:br>
              <a:rPr lang="en-AU" dirty="0"/>
            </a:br>
            <a:r>
              <a:rPr lang="en-AU" dirty="0"/>
              <a:t>Woorabinda Aboriginal Shire Council </a:t>
            </a:r>
          </a:p>
        </p:txBody>
      </p:sp>
    </p:spTree>
    <p:extLst>
      <p:ext uri="{BB962C8B-B14F-4D97-AF65-F5344CB8AC3E}">
        <p14:creationId xmlns:p14="http://schemas.microsoft.com/office/powerpoint/2010/main" val="2482278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ED761-89AC-4214-881A-E9267F738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About the Role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61E6E5-1B42-496B-9A62-73F529227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363" y="1179671"/>
            <a:ext cx="3587353" cy="4783138"/>
          </a:xfrm>
          <a:prstGeom prst="rect">
            <a:avLst/>
          </a:prstGeom>
        </p:spPr>
      </p:pic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90359DB6-861E-40BD-9B2B-466830A5BF84}"/>
              </a:ext>
            </a:extLst>
          </p:cNvPr>
          <p:cNvSpPr/>
          <p:nvPr/>
        </p:nvSpPr>
        <p:spPr>
          <a:xfrm>
            <a:off x="6360160" y="1259840"/>
            <a:ext cx="4693920" cy="4531360"/>
          </a:xfrm>
          <a:prstGeom prst="round2Same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/>
              <a:t>Position Purpose</a:t>
            </a:r>
          </a:p>
          <a:p>
            <a:pPr algn="ctr"/>
            <a:r>
              <a:rPr lang="en-AU" dirty="0"/>
              <a:t>To assist in the development, implantation and co-ordination of Council's safety Management system in </a:t>
            </a:r>
            <a:r>
              <a:rPr lang="en-AU" dirty="0" err="1"/>
              <a:t>aaccrodance</a:t>
            </a:r>
            <a:r>
              <a:rPr lang="en-AU" dirty="0"/>
              <a:t> with legislative requirements .</a:t>
            </a:r>
          </a:p>
        </p:txBody>
      </p:sp>
    </p:spTree>
    <p:extLst>
      <p:ext uri="{BB962C8B-B14F-4D97-AF65-F5344CB8AC3E}">
        <p14:creationId xmlns:p14="http://schemas.microsoft.com/office/powerpoint/2010/main" val="384437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AU" dirty="0">
                <a:solidFill>
                  <a:srgbClr val="004990"/>
                </a:solidFill>
                <a:latin typeface="Arial" pitchFamily="34" charset="0"/>
                <a:cs typeface="Arial" pitchFamily="34" charset="0"/>
              </a:rPr>
            </a:br>
            <a:endParaRPr lang="en-AU" dirty="0"/>
          </a:p>
        </p:txBody>
      </p:sp>
      <p:pic>
        <p:nvPicPr>
          <p:cNvPr id="4" name="Picture 2" descr="http://www.woorabinda.qld.gov.au/visageimages/map.jpg">
            <a:extLst>
              <a:ext uri="{FF2B5EF4-FFF2-40B4-BE49-F238E27FC236}">
                <a16:creationId xmlns:a16="http://schemas.microsoft.com/office/drawing/2014/main" id="{CC3DCDEB-58DC-43CF-AA9D-EA0AF29BBC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278" y="215900"/>
            <a:ext cx="6594602" cy="250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AF58AD5-E10A-422D-B2DD-203B40147964}"/>
              </a:ext>
            </a:extLst>
          </p:cNvPr>
          <p:cNvSpPr/>
          <p:nvPr/>
        </p:nvSpPr>
        <p:spPr>
          <a:xfrm>
            <a:off x="1432560" y="2976880"/>
            <a:ext cx="992124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216000">
              <a:lnSpc>
                <a:spcPts val="14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AU" b="1" dirty="0">
                <a:solidFill>
                  <a:srgbClr val="408785"/>
                </a:solidFill>
              </a:rPr>
              <a:t>Woorabinda is located 170km south-west of Rockhampton and covers an area of 391.2 square km. The Shire has a population of 928. Woorabinda means "kangaroo - sit down". Woorabinda was established in 1927, and the community was practically maintained and sustained through '</a:t>
            </a:r>
            <a:r>
              <a:rPr lang="en-AU" b="1" dirty="0" err="1">
                <a:solidFill>
                  <a:srgbClr val="408785"/>
                </a:solidFill>
              </a:rPr>
              <a:t>stockwork</a:t>
            </a:r>
            <a:r>
              <a:rPr lang="en-AU" b="1" dirty="0">
                <a:solidFill>
                  <a:srgbClr val="408785"/>
                </a:solidFill>
              </a:rPr>
              <a:t>', that led to the formation of the Woorabinda Pastoral Company. The Woorabinda Local Government Shire consists of 5 parcels of land with a total area of approx. 39,000 hectares which are held by Council under a Deed of Grant in Trust (DOGIT).</a:t>
            </a:r>
          </a:p>
          <a:p>
            <a:pPr marL="360000" indent="-216000">
              <a:lnSpc>
                <a:spcPts val="14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AU" b="1" dirty="0">
                <a:solidFill>
                  <a:srgbClr val="408785"/>
                </a:solidFill>
              </a:rPr>
              <a:t>Woorabinda has a pastoral company, a hospital, a community hall, a sports complex, a swimming pool, a general store and a primary school (1928). There are two churches and the Aboriginal Inland Mission has resident lay pastors. Police are stationed within the community and a emergency services base is located next door. An airstrip is located near the town.</a:t>
            </a:r>
          </a:p>
          <a:p>
            <a:pPr marL="360000" indent="-216000">
              <a:lnSpc>
                <a:spcPts val="14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AU" b="1" dirty="0">
                <a:solidFill>
                  <a:srgbClr val="408785"/>
                </a:solidFill>
              </a:rPr>
              <a:t> A full settlement history is captured on the website www.woorabinda.qld.gov.au/visageimages/History.pdf</a:t>
            </a:r>
          </a:p>
        </p:txBody>
      </p:sp>
    </p:spTree>
    <p:extLst>
      <p:ext uri="{BB962C8B-B14F-4D97-AF65-F5344CB8AC3E}">
        <p14:creationId xmlns:p14="http://schemas.microsoft.com/office/powerpoint/2010/main" val="56942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Position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en-AU" sz="1200" dirty="0"/>
          </a:p>
          <a:p>
            <a:pPr marL="0" lvl="0" indent="0">
              <a:buNone/>
            </a:pPr>
            <a:r>
              <a:rPr lang="en-AU" sz="7200" b="1" dirty="0"/>
              <a:t>Key Responsibilities</a:t>
            </a:r>
          </a:p>
          <a:p>
            <a:pPr lvl="0"/>
            <a:endParaRPr lang="en-AU" sz="4800" dirty="0"/>
          </a:p>
          <a:p>
            <a:pPr lvl="0"/>
            <a:r>
              <a:rPr lang="en-AU" sz="4800" dirty="0"/>
              <a:t>Provide strategic advice, analysis, interpretation, and recommendations on business risks, safety management and legislative compliance.</a:t>
            </a:r>
          </a:p>
          <a:p>
            <a:pPr lvl="0"/>
            <a:r>
              <a:rPr lang="en-AU" sz="4800" dirty="0"/>
              <a:t>Identify and manage business compliance, safety and operational risk frameworks and registers.</a:t>
            </a:r>
          </a:p>
          <a:p>
            <a:pPr fontAlgn="base"/>
            <a:r>
              <a:rPr lang="en-AU" sz="4800" dirty="0"/>
              <a:t>Develop and review business documentation and risk management controls to align with business objectives and to achieve safety and compliance obligations.</a:t>
            </a:r>
          </a:p>
          <a:p>
            <a:pPr lvl="0"/>
            <a:r>
              <a:rPr lang="en-AU" sz="4800" dirty="0"/>
              <a:t>Manage safety, incident and compliance performance</a:t>
            </a:r>
          </a:p>
          <a:p>
            <a:pPr lvl="0"/>
            <a:r>
              <a:rPr lang="en-AU" sz="4800" dirty="0" err="1"/>
              <a:t>ce</a:t>
            </a:r>
            <a:r>
              <a:rPr lang="en-AU" sz="4800" dirty="0"/>
              <a:t> data and communicate business performance to assist decision making and continuous </a:t>
            </a:r>
          </a:p>
          <a:p>
            <a:pPr lvl="0"/>
            <a:r>
              <a:rPr lang="en-AU" sz="4800" dirty="0"/>
              <a:t>Coordinate work-related investigations, audits and inspections and provide advice on appropriate corrective action, control measures and early intervention services.</a:t>
            </a:r>
          </a:p>
          <a:p>
            <a:pPr lvl="0"/>
            <a:r>
              <a:rPr lang="en-AU" sz="4800" dirty="0"/>
              <a:t>Review training and professional development opportunities including mandatory training for council staff.</a:t>
            </a:r>
          </a:p>
          <a:p>
            <a:pPr lvl="0"/>
            <a:r>
              <a:rPr lang="en-AU" sz="4800" dirty="0"/>
              <a:t>Maintain training programs, resources and records; and coordinate and/or implement training activities.</a:t>
            </a:r>
          </a:p>
          <a:p>
            <a:pPr lvl="0"/>
            <a:r>
              <a:rPr lang="en-AU" sz="4800" dirty="0"/>
              <a:t>Undertake projects and activities as required by the CEO</a:t>
            </a:r>
          </a:p>
          <a:p>
            <a:pPr lvl="0"/>
            <a:r>
              <a:rPr lang="en-AU" sz="4800" dirty="0"/>
              <a:t>Ensure compliance with relevant legislation and University policies and procedures, including equity and health &amp; safety and exhibit good practice in relation to same.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sz="7200" b="1" dirty="0"/>
              <a:t>Position Requirements</a:t>
            </a:r>
          </a:p>
          <a:p>
            <a:pPr marL="0" indent="0">
              <a:buNone/>
            </a:pPr>
            <a:endParaRPr lang="en-AU" sz="7200" b="1" dirty="0"/>
          </a:p>
          <a:p>
            <a:r>
              <a:rPr lang="en-AU" sz="4800" dirty="0"/>
              <a:t>Completion of relevant tertiary qualifications in safety, risk and compliance or an equivalent combination of business knowledge, training and experience is highly desirable</a:t>
            </a:r>
          </a:p>
          <a:p>
            <a:r>
              <a:rPr lang="en-AU" sz="4800" dirty="0"/>
              <a:t> Cert IV in Training and Assessment and/or the ability to establish and implement training plans incorporating appropriate training methodology to meet legislative standards.</a:t>
            </a:r>
          </a:p>
          <a:p>
            <a:pPr lvl="0"/>
            <a:r>
              <a:rPr lang="en-AU" sz="4800" dirty="0"/>
              <a:t>Proven extensive knowledge of  related legislation and risk management principles and demonstrated ability to apply appropriate operational control measures.</a:t>
            </a:r>
          </a:p>
          <a:p>
            <a:pPr lvl="0"/>
            <a:r>
              <a:rPr lang="en-AU" sz="4800" dirty="0"/>
              <a:t>Demonstrated ability to interpret, apply and advise on safety and compliance policies, procedures and legislation.</a:t>
            </a:r>
          </a:p>
          <a:p>
            <a:pPr lvl="0"/>
            <a:r>
              <a:rPr lang="en-AU" sz="4800" dirty="0"/>
              <a:t>Demonstrated investigation, research, analytical and creative problem solving skills in the provision of solution based strategic and operational business content.</a:t>
            </a:r>
          </a:p>
          <a:p>
            <a:pPr lvl="0"/>
            <a:r>
              <a:rPr lang="en-AU" sz="4800" dirty="0"/>
              <a:t>Demonstrated ability to work harmoniously as part of a team with strong interpersonal skills to actively engage with diverse client groups including staff and representatives of external organisations.</a:t>
            </a:r>
          </a:p>
          <a:p>
            <a:pPr lvl="0"/>
            <a:r>
              <a:rPr lang="en-AU" sz="4800" dirty="0"/>
              <a:t>Demonstrated high level computer literacy</a:t>
            </a:r>
            <a:endParaRPr lang="en-AU" sz="7200" b="1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5122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A93DC-BFEE-4F14-A638-D24BAD898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78891-7BB7-496B-BC66-FE27D68A1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r>
              <a:rPr lang="en-AU" dirty="0"/>
              <a:t>Base Salary of up to $92,000</a:t>
            </a:r>
          </a:p>
          <a:p>
            <a:r>
              <a:rPr lang="en-AU" dirty="0"/>
              <a:t>Superannuation and salary sacrifice options</a:t>
            </a:r>
          </a:p>
          <a:p>
            <a:r>
              <a:rPr lang="en-AU" dirty="0"/>
              <a:t>Accommodation 2/3 Bedroom Council house dependent on need with a rental value of $55/$95 per week deducted from fortnightly salary.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0421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pja xmlns="5fdea272-8139-4f8c-8f00-41d3fda662c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2C85668A26CA48934CCE1B8A7D2172" ma:contentTypeVersion="1" ma:contentTypeDescription="Create a new document." ma:contentTypeScope="" ma:versionID="f6f74d48a2124edd3a4cde164e6ba4d5">
  <xsd:schema xmlns:xsd="http://www.w3.org/2001/XMLSchema" xmlns:xs="http://www.w3.org/2001/XMLSchema" xmlns:p="http://schemas.microsoft.com/office/2006/metadata/properties" xmlns:ns1="http://schemas.microsoft.com/sharepoint/v3" xmlns:ns2="5fdea272-8139-4f8c-8f00-41d3fda662c0" targetNamespace="http://schemas.microsoft.com/office/2006/metadata/properties" ma:root="true" ma:fieldsID="d4b8946123065cbf1f8a9ec32487a752" ns1:_="" ns2:_="">
    <xsd:import namespace="http://schemas.microsoft.com/sharepoint/v3"/>
    <xsd:import namespace="5fdea272-8139-4f8c-8f00-41d3fda662c0"/>
    <xsd:element name="properties">
      <xsd:complexType>
        <xsd:sequence>
          <xsd:element name="documentManagement">
            <xsd:complexType>
              <xsd:all>
                <xsd:element ref="ns1:_dlc_Exempt" minOccurs="0"/>
                <xsd:element ref="ns1:_dlc_ExpireDateSaved" minOccurs="0"/>
                <xsd:element ref="ns1:_dlc_ExpireDate" minOccurs="0"/>
                <xsd:element ref="ns2:gpj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8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9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10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dea272-8139-4f8c-8f00-41d3fda662c0" elementFormDefault="qualified">
    <xsd:import namespace="http://schemas.microsoft.com/office/2006/documentManagement/types"/>
    <xsd:import namespace="http://schemas.microsoft.com/office/infopath/2007/PartnerControls"/>
    <xsd:element name="gpja" ma:index="11" nillable="true" ma:displayName="Type" ma:internalName="gpja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Version=15.0.0.0, Culture=neutral, PublicKeyToken=71e9bce111e9429c</Assembly>
    <Class>Microsoft.Office.RecordsManagement.Internal.UpdateExpireDate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27F366-6E1D-4851-B293-87E84E961A5F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fdea272-8139-4f8c-8f00-41d3fda662c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0833D06-DBBD-41B3-8DC0-F2E3DA381D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fdea272-8139-4f8c-8f00-41d3fda662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BDBBBDC-2260-40F4-B4B2-D32679BCF37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5898648-C5AB-4770-8D78-7F7D5C62B4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449</Words>
  <Application>Microsoft Office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Franklin Gothic Book</vt:lpstr>
      <vt:lpstr>Office Theme</vt:lpstr>
      <vt:lpstr>Manager Workplace Health and Safety Woorabinda Aboriginal Shire Council </vt:lpstr>
      <vt:lpstr>About the Role </vt:lpstr>
      <vt:lpstr> </vt:lpstr>
      <vt:lpstr>The Position </vt:lpstr>
      <vt:lpstr>Conditions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Dunlea</dc:creator>
  <cp:lastModifiedBy>Celia Jones</cp:lastModifiedBy>
  <cp:revision>9</cp:revision>
  <dcterms:created xsi:type="dcterms:W3CDTF">2017-07-04T05:18:49Z</dcterms:created>
  <dcterms:modified xsi:type="dcterms:W3CDTF">2017-11-24T07:22:50Z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0x010100DB2C85668A26CA48934CCE1B8A7D2172</vt:lpwstr>
  </property>
  <property fmtid="{D5CDD505-2E9C-101B-9397-08002B2CF9AE}" pid="3" name="_dlc_policyId">
    <vt:lpwstr>0x0101|11317276</vt:lpwstr>
  </property>
  <property fmtid="{D5CDD505-2E9C-101B-9397-08002B2CF9AE}" pid="4" name="ItemRetentionFormula">
    <vt:lpwstr/>
  </property>
</Properties>
</file>